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emf" ContentType="image/x-emf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notesMasterIdLst>
    <p:notesMasterId r:id="rId31"/>
  </p:notesMasterIdLst>
  <p:handoutMasterIdLst>
    <p:handoutMasterId r:id="rId32"/>
  </p:handoutMasterIdLst>
  <p:sldIdLst>
    <p:sldId id="430" r:id="rId5"/>
    <p:sldId id="437" r:id="rId6"/>
    <p:sldId id="446" r:id="rId7"/>
    <p:sldId id="443" r:id="rId8"/>
    <p:sldId id="445" r:id="rId9"/>
    <p:sldId id="448" r:id="rId10"/>
    <p:sldId id="292" r:id="rId11"/>
    <p:sldId id="449" r:id="rId12"/>
    <p:sldId id="454" r:id="rId13"/>
    <p:sldId id="455" r:id="rId14"/>
    <p:sldId id="456" r:id="rId15"/>
    <p:sldId id="457" r:id="rId16"/>
    <p:sldId id="459" r:id="rId17"/>
    <p:sldId id="460" r:id="rId18"/>
    <p:sldId id="461" r:id="rId19"/>
    <p:sldId id="466" r:id="rId20"/>
    <p:sldId id="462" r:id="rId21"/>
    <p:sldId id="463" r:id="rId22"/>
    <p:sldId id="464" r:id="rId23"/>
    <p:sldId id="465" r:id="rId24"/>
    <p:sldId id="450" r:id="rId25"/>
    <p:sldId id="451" r:id="rId26"/>
    <p:sldId id="468" r:id="rId27"/>
    <p:sldId id="452" r:id="rId28"/>
    <p:sldId id="467" r:id="rId29"/>
    <p:sldId id="439" r:id="rId3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552" userDrawn="1">
          <p15:clr>
            <a:srgbClr val="A4A3A4"/>
          </p15:clr>
        </p15:guide>
        <p15:guide id="27" pos="34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74746"/>
    <a:srgbClr val="CDCDCD"/>
    <a:srgbClr val="E4E4E4"/>
    <a:srgbClr val="4F81BD"/>
    <a:srgbClr val="222F3D"/>
    <a:srgbClr val="05B5BB"/>
    <a:srgbClr val="16202C"/>
    <a:srgbClr val="1A2836"/>
    <a:srgbClr val="212F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528" autoAdjust="0"/>
    <p:restoredTop sz="77665" autoAdjust="0"/>
  </p:normalViewPr>
  <p:slideViewPr>
    <p:cSldViewPr snapToGrid="0" showGuides="1">
      <p:cViewPr varScale="1">
        <p:scale>
          <a:sx n="31" d="100"/>
          <a:sy n="31" d="100"/>
        </p:scale>
        <p:origin x="176" y="1448"/>
      </p:cViewPr>
      <p:guideLst>
        <p:guide orient="horz" pos="612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552"/>
        <p:guide pos="3485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20" d="100"/>
          <a:sy n="120" d="100"/>
        </p:scale>
        <p:origin x="51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commentAuthors" Target="commentAuthors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tableStyles" Target="tableStyles.xml"/><Relationship Id="rId39" Type="http://schemas.microsoft.com/office/2015/10/relationships/revisionInfo" Target="revisionInfo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4.xml"/><Relationship Id="rId4" Type="http://schemas.openxmlformats.org/officeDocument/2006/relationships/slide" Target="slides/slide5.xml"/><Relationship Id="rId5" Type="http://schemas.openxmlformats.org/officeDocument/2006/relationships/slide" Target="slides/slide6.xml"/><Relationship Id="rId6" Type="http://schemas.openxmlformats.org/officeDocument/2006/relationships/slide" Target="slides/slide7.xml"/><Relationship Id="rId7" Type="http://schemas.openxmlformats.org/officeDocument/2006/relationships/slide" Target="slides/slide8.xml"/><Relationship Id="rId8" Type="http://schemas.openxmlformats.org/officeDocument/2006/relationships/slide" Target="slides/slide21.xml"/><Relationship Id="rId9" Type="http://schemas.openxmlformats.org/officeDocument/2006/relationships/slide" Target="slides/slide22.xml"/><Relationship Id="rId10" Type="http://schemas.openxmlformats.org/officeDocument/2006/relationships/slide" Target="slides/slide24.xml"/><Relationship Id="rId1" Type="http://schemas.openxmlformats.org/officeDocument/2006/relationships/slide" Target="slides/slide2.xml"/><Relationship Id="rId2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193502-BD82-4143-8CFB-5215023881A7}" type="datetimeFigureOut">
              <a:rPr lang="en-US" smtClean="0"/>
              <a:t>11/26/17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BB98D-5FED-6340-AA15-835364B866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625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0B25AC41-3BEC-9247-8322-91B80C013F2D}" type="datetimeFigureOut">
              <a:rPr lang="en-US" smtClean="0"/>
              <a:pPr/>
              <a:t>11/26/17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9820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44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962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740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2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96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837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420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35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627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544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69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722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Pre-req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bg1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28898" y="110720"/>
            <a:ext cx="8222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00872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4459" y="1674428"/>
            <a:ext cx="6069541" cy="1250668"/>
          </a:xfrm>
        </p:spPr>
        <p:txBody>
          <a:bodyPr anchor="ctr" anchorCtr="0">
            <a:no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88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02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2730500" y="3294306"/>
            <a:ext cx="3683000" cy="433387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1709616" y="1897198"/>
            <a:ext cx="5724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Thank you!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0569" y="4751883"/>
            <a:ext cx="684981" cy="3995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0500" y="322779"/>
            <a:ext cx="3683000" cy="81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 Remi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1709616" y="2474872"/>
            <a:ext cx="572476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>
                <a:solidFill>
                  <a:schemeClr val="bg1"/>
                </a:solidFill>
              </a:rPr>
              <a:t>Remember to complete your evaluations!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0323" y="795976"/>
            <a:ext cx="1150655" cy="153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2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ated Sess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592" y="1009332"/>
            <a:ext cx="8205304" cy="3553926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bg1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328898" y="110720"/>
            <a:ext cx="8222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Related Sessions</a:t>
            </a:r>
          </a:p>
        </p:txBody>
      </p:sp>
    </p:spTree>
    <p:extLst>
      <p:ext uri="{BB962C8B-B14F-4D97-AF65-F5344CB8AC3E}">
        <p14:creationId xmlns:p14="http://schemas.microsoft.com/office/powerpoint/2010/main" val="375070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9" y="-1"/>
            <a:ext cx="9144000" cy="5143501"/>
          </a:xfrm>
          <a:prstGeom prst="rect">
            <a:avLst/>
          </a:prstGeom>
        </p:spPr>
      </p:pic>
      <p:sp>
        <p:nvSpPr>
          <p:cNvPr id="16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29390" y="1521500"/>
            <a:ext cx="7306748" cy="704539"/>
          </a:xfrm>
        </p:spPr>
        <p:txBody>
          <a:bodyPr lIns="0" tIns="0" rIns="0" bIns="0"/>
          <a:lstStyle>
            <a:lvl1pPr>
              <a:defRPr sz="6000"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29390" y="2507149"/>
            <a:ext cx="7306748" cy="382250"/>
          </a:xfrm>
        </p:spPr>
        <p:txBody>
          <a:bodyPr lIns="0" tIns="0" rIns="0" bIns="0"/>
          <a:lstStyle>
            <a:lvl1pPr>
              <a:defRPr sz="2800" b="0" i="0" spc="30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29391" y="2953738"/>
            <a:ext cx="7306747" cy="209863"/>
          </a:xfrm>
        </p:spPr>
        <p:txBody>
          <a:bodyPr lIns="0" tIns="0" rIns="0" bIns="0"/>
          <a:lstStyle>
            <a:lvl1pPr>
              <a:defRPr sz="1200" b="0" i="0" spc="30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929390" y="972510"/>
            <a:ext cx="7315199" cy="468442"/>
          </a:xfrm>
        </p:spPr>
        <p:txBody>
          <a:bodyPr lIns="0" tIns="0" rIns="0" bIns="0" anchor="b"/>
          <a:lstStyle>
            <a:lvl1pPr>
              <a:defRPr sz="1200" b="0" i="0" spc="30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50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</a:t>
            </a:r>
            <a:r>
              <a:rPr lang="en-US" altLang="x-none" sz="700" b="0" i="0" dirty="0" smtClean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2017, </a:t>
            </a:r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Amazon Web Services, Inc. 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6615" y="347472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56615" y="978195"/>
            <a:ext cx="8449055" cy="3232297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235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bg1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45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5998" y="1009332"/>
            <a:ext cx="8205304" cy="4134168"/>
          </a:xfrm>
          <a:solidFill>
            <a:schemeClr val="bg2"/>
          </a:solidFill>
        </p:spPr>
        <p:txBody>
          <a:bodyPr lIns="182880" tIns="182880" rIns="182880" bIns="182880">
            <a:normAutofit/>
          </a:bodyPr>
          <a:lstStyle>
            <a:lvl1pPr marL="0" indent="0">
              <a:buNone/>
              <a:defRPr sz="2000" baseline="0">
                <a:solidFill>
                  <a:srgbClr val="3366FF"/>
                </a:solidFill>
                <a:latin typeface="Lucida Console"/>
                <a:cs typeface="Lucida Console"/>
              </a:defRPr>
            </a:lvl1pPr>
            <a:lvl2pPr marL="742950" indent="-285750">
              <a:buFont typeface="Arial"/>
              <a:buChar char="•"/>
              <a:defRPr>
                <a:solidFill>
                  <a:schemeClr val="tx1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; Syntax Test file for 68k Assembly code</a:t>
            </a:r>
          </a:p>
          <a:p>
            <a:pPr lvl="0"/>
            <a:r>
              <a:rPr lang="en-US" dirty="0"/>
              <a:t>; Some comments about this file</a:t>
            </a:r>
          </a:p>
          <a:p>
            <a:pPr lvl="0"/>
            <a:r>
              <a:rPr lang="en-US" dirty="0"/>
              <a:t>.D0 00000000</a:t>
            </a:r>
          </a:p>
          <a:p>
            <a:pPr lvl="0"/>
            <a:r>
              <a:rPr lang="en-US" dirty="0"/>
              <a:t>MS 2100 00000002</a:t>
            </a:r>
          </a:p>
          <a:p>
            <a:pPr lvl="0"/>
            <a:r>
              <a:rPr lang="en-US" dirty="0"/>
              <a:t>MM 2000;DI</a:t>
            </a:r>
          </a:p>
          <a:p>
            <a:pPr lvl="0"/>
            <a:r>
              <a:rPr lang="en-US" dirty="0"/>
              <a:t>  LEA.L $002100,A1</a:t>
            </a:r>
          </a:p>
          <a:p>
            <a:pPr lvl="0"/>
            <a:r>
              <a:rPr lang="en-US" dirty="0"/>
              <a:t>  MOVE.L #2, -(A1)</a:t>
            </a:r>
          </a:p>
          <a:p>
            <a:pPr lvl="0"/>
            <a:r>
              <a:rPr lang="en-US" dirty="0"/>
              <a:t>  BSR $00002050</a:t>
            </a:r>
          </a:p>
          <a:p>
            <a:pPr lvl="0"/>
            <a:r>
              <a:rPr lang="en-US" dirty="0"/>
              <a:t>MM 2050;DI</a:t>
            </a:r>
          </a:p>
          <a:p>
            <a:pPr lvl="0"/>
            <a:r>
              <a:rPr lang="en-US" dirty="0"/>
              <a:t>  MOVE.L (A1)+,D1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96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7743" y="1008053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7743" y="1487874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25569" y="1008053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4525569" y="1487874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8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1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5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2639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742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2496747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63458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99034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63458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99034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30250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339933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479308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24974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339933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479308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24974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9939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79308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974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9939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479308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24974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2.emf"/><Relationship Id="rId21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2222" y="4749049"/>
            <a:ext cx="1419225" cy="29527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" t="66994" r="1932"/>
          <a:stretch/>
        </p:blipFill>
        <p:spPr>
          <a:xfrm>
            <a:off x="7582164" y="77790"/>
            <a:ext cx="1561836" cy="4745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41" y="114936"/>
            <a:ext cx="635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76" r:id="rId2"/>
    <p:sldLayoutId id="2147483692" r:id="rId3"/>
    <p:sldLayoutId id="2147483677" r:id="rId4"/>
    <p:sldLayoutId id="2147483678" r:id="rId5"/>
    <p:sldLayoutId id="2147483679" r:id="rId6"/>
    <p:sldLayoutId id="2147483689" r:id="rId7"/>
    <p:sldLayoutId id="2147483690" r:id="rId8"/>
    <p:sldLayoutId id="2147483691" r:id="rId9"/>
    <p:sldLayoutId id="2147483680" r:id="rId10"/>
    <p:sldLayoutId id="2147483686" r:id="rId11"/>
    <p:sldLayoutId id="2147483681" r:id="rId12"/>
    <p:sldLayoutId id="2147483687" r:id="rId13"/>
    <p:sldLayoutId id="2147483693" r:id="rId14"/>
    <p:sldLayoutId id="2147483694" r:id="rId15"/>
    <p:sldLayoutId id="2147483697" r:id="rId16"/>
    <p:sldLayoutId id="2147483698" r:id="rId17"/>
  </p:sldLayoutIdLst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b="0" i="0" kern="1200">
          <a:solidFill>
            <a:schemeClr val="bg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bg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bg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bg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bg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ws.amazon.com/blogs/ai/build-an-autonomous-vehicle-part-2-driving-your-vehicle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ws.amazon.com/blogs/ai/building-an-autonomous-vehicle-part-3-connecting-your-autonomous-vehicle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ws.amazon.com/blogs/ai/building-an-autonomous-vehicle-part-4-using-behavioral-cloning-with-apache-mxnet-for-your-self-driving-car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aws-samples/robocarrally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RobocarRallyBlog" TargetMode="External"/><Relationship Id="rId4" Type="http://schemas.openxmlformats.org/officeDocument/2006/relationships/hyperlink" Target="http://bit.ly/RobocarRallyTwitch" TargetMode="External"/><Relationship Id="rId5" Type="http://schemas.openxmlformats.org/officeDocument/2006/relationships/hyperlink" Target="http://bit.ly/RobocarRallyRepo" TargetMode="External"/><Relationship Id="rId6" Type="http://schemas.openxmlformats.org/officeDocument/2006/relationships/hyperlink" Target="http://bit.ly/RoboCarRallyTip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ws-samples/robocarrally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RobocarRallyBlog" TargetMode="External"/><Relationship Id="rId4" Type="http://schemas.openxmlformats.org/officeDocument/2006/relationships/hyperlink" Target="http://bit.ly/RobocarRallyTwitch" TargetMode="External"/><Relationship Id="rId5" Type="http://schemas.openxmlformats.org/officeDocument/2006/relationships/hyperlink" Target="http://bit.ly/RobocarRallyRepo" TargetMode="External"/><Relationship Id="rId6" Type="http://schemas.openxmlformats.org/officeDocument/2006/relationships/hyperlink" Target="http://bit.ly/RoboCarRallyTip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1.wdp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ws.amazon.com/blogs/ai/build-an-autonomous-vehicle-on-aws-and-race-it-at-the-reinvent-robocar-rally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AWS re:INVENT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29390" y="474895"/>
            <a:ext cx="7480092" cy="750598"/>
          </a:xfrm>
        </p:spPr>
        <p:txBody>
          <a:bodyPr/>
          <a:lstStyle/>
          <a:p>
            <a:pPr algn="ctr"/>
            <a:r>
              <a:rPr lang="en-US" sz="1800" b="1" dirty="0" smtClean="0">
                <a:latin typeface="Amazon Ember"/>
              </a:rPr>
              <a:t>HAC 08</a:t>
            </a:r>
            <a:endParaRPr lang="en-US" sz="1800" b="1" dirty="0">
              <a:latin typeface="Amazon Ember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Robocar Rally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3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592" y="463591"/>
            <a:ext cx="8205304" cy="545741"/>
          </a:xfrm>
        </p:spPr>
        <p:txBody>
          <a:bodyPr/>
          <a:lstStyle/>
          <a:p>
            <a:r>
              <a:rPr lang="en-US" dirty="0" smtClean="0"/>
              <a:t>Driving your </a:t>
            </a:r>
            <a:r>
              <a:rPr lang="en-US" dirty="0" err="1" smtClean="0"/>
              <a:t>RoboCar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592" y="1014617"/>
            <a:ext cx="8205304" cy="3553926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Learn how to drive the car</a:t>
            </a:r>
          </a:p>
          <a:p>
            <a:pPr lvl="1"/>
            <a:r>
              <a:rPr lang="en-US" dirty="0" smtClean="0"/>
              <a:t>It learns directly from you </a:t>
            </a:r>
          </a:p>
          <a:p>
            <a:pPr lvl="1"/>
            <a:r>
              <a:rPr lang="en-US" dirty="0" smtClean="0"/>
              <a:t>Bad driving = Bad autonomous driver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Improve the process for collecting and training</a:t>
            </a:r>
          </a:p>
          <a:p>
            <a:pPr lvl="1"/>
            <a:r>
              <a:rPr lang="en-US" dirty="0" smtClean="0"/>
              <a:t>Data is stored in ~/d2/data on </a:t>
            </a:r>
            <a:r>
              <a:rPr lang="en-US" dirty="0" err="1" smtClean="0"/>
              <a:t>RaspberryPi</a:t>
            </a:r>
            <a:endParaRPr lang="en-US" dirty="0"/>
          </a:p>
          <a:p>
            <a:pPr lvl="1"/>
            <a:r>
              <a:rPr lang="en-US" dirty="0" smtClean="0"/>
              <a:t>Model is stored in ~/d2/models on </a:t>
            </a:r>
            <a:r>
              <a:rPr lang="en-US" dirty="0" err="1" smtClean="0"/>
              <a:t>RaspberryPi</a:t>
            </a:r>
            <a:endParaRPr lang="en-US" dirty="0" smtClean="0"/>
          </a:p>
          <a:p>
            <a:pPr lvl="1"/>
            <a:r>
              <a:rPr lang="en-US" dirty="0" err="1" smtClean="0"/>
              <a:t>RaspberryPi</a:t>
            </a:r>
            <a:r>
              <a:rPr lang="en-US" dirty="0" smtClean="0"/>
              <a:t> is not suitable for training. Too slow and may overheat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Improve management of the </a:t>
            </a:r>
            <a:r>
              <a:rPr lang="en-US" dirty="0" err="1" smtClean="0"/>
              <a:t>RoboCar</a:t>
            </a:r>
            <a:endParaRPr lang="en-US" dirty="0" smtClean="0"/>
          </a:p>
          <a:p>
            <a:pPr lvl="1"/>
            <a:r>
              <a:rPr lang="en-US" dirty="0" smtClean="0"/>
              <a:t>AWS CLI</a:t>
            </a:r>
          </a:p>
          <a:p>
            <a:pPr lvl="1"/>
            <a:r>
              <a:rPr lang="en-US" dirty="0" smtClean="0"/>
              <a:t>EC2 SSM Client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hlinkClick r:id="rId2"/>
              </a:rPr>
              <a:t>https://aws.amazon.com/blogs/ai/build-an-autonomous-vehicle-part-2-driving-your-vehicle/</a:t>
            </a:r>
            <a:endParaRPr lang="en-US" dirty="0" smtClean="0"/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lvl="1"/>
            <a:endParaRPr lang="en-US" dirty="0" smtClean="0"/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4914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419729"/>
            <a:ext cx="8205304" cy="545741"/>
          </a:xfrm>
        </p:spPr>
        <p:txBody>
          <a:bodyPr/>
          <a:lstStyle/>
          <a:p>
            <a:r>
              <a:rPr lang="en-US" dirty="0" smtClean="0"/>
              <a:t>Connecting to your </a:t>
            </a:r>
            <a:r>
              <a:rPr lang="en-US" dirty="0" err="1" smtClean="0"/>
              <a:t>RoboCar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Configure AWS IoT service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Create </a:t>
            </a:r>
            <a:r>
              <a:rPr lang="en-US" dirty="0" err="1" smtClean="0"/>
              <a:t>DonkeyCar</a:t>
            </a:r>
            <a:r>
              <a:rPr lang="en-US" dirty="0" smtClean="0"/>
              <a:t> Parts for each sensor</a:t>
            </a:r>
          </a:p>
          <a:p>
            <a:pPr lvl="1"/>
            <a:r>
              <a:rPr lang="en-US" dirty="0" smtClean="0"/>
              <a:t>Additional sensors may provide racing benefits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Integrate parts and AWS IoT Service into Donkey Code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hlinkClick r:id="rId2"/>
              </a:rPr>
              <a:t>https://aws.amazon.com/blogs/ai/building-an-autonomous-vehicle-part-3-connecting-your-autonomous-vehicle/</a:t>
            </a:r>
            <a:endParaRPr lang="en-US" dirty="0" smtClean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75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592" y="540594"/>
            <a:ext cx="8205304" cy="545741"/>
          </a:xfrm>
        </p:spPr>
        <p:txBody>
          <a:bodyPr/>
          <a:lstStyle/>
          <a:p>
            <a:r>
              <a:rPr lang="en-US" dirty="0" smtClean="0"/>
              <a:t>Training your </a:t>
            </a:r>
            <a:r>
              <a:rPr lang="en-US" dirty="0" err="1" smtClean="0"/>
              <a:t>RoboCar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>
              <a:hlinkClick r:id="rId2"/>
            </a:endParaRPr>
          </a:p>
          <a:p>
            <a:pPr lvl="1"/>
            <a:r>
              <a:rPr lang="en-US" dirty="0" smtClean="0"/>
              <a:t>Understand the  inner workings of the model</a:t>
            </a:r>
            <a:endParaRPr lang="en-US" dirty="0" smtClean="0">
              <a:hlinkClick r:id="rId2"/>
            </a:endParaRPr>
          </a:p>
          <a:p>
            <a:pPr lvl="1"/>
            <a:r>
              <a:rPr lang="en-US" dirty="0" smtClean="0">
                <a:hlinkClick r:id="rId2"/>
              </a:rPr>
              <a:t>https://aws.amazon.com/blogs/ai/building-an-autonomous-vehicle-part-4-using-behavioral-cloning-with-apache-mxnet-for-your-self-driving-car/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0064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592" y="558523"/>
            <a:ext cx="8205304" cy="545741"/>
          </a:xfrm>
        </p:spPr>
        <p:txBody>
          <a:bodyPr/>
          <a:lstStyle/>
          <a:p>
            <a:r>
              <a:rPr lang="en-US" dirty="0" smtClean="0"/>
              <a:t>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5576" y="2048423"/>
            <a:ext cx="8205304" cy="1359795"/>
          </a:xfrm>
        </p:spPr>
        <p:txBody>
          <a:bodyPr>
            <a:normAutofit/>
          </a:bodyPr>
          <a:lstStyle/>
          <a:p>
            <a:r>
              <a:rPr lang="en-US" sz="5400" dirty="0" smtClean="0"/>
              <a:t>So what's in the kit?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21136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760" y="463909"/>
            <a:ext cx="8205304" cy="545741"/>
          </a:xfrm>
        </p:spPr>
        <p:txBody>
          <a:bodyPr/>
          <a:lstStyle/>
          <a:p>
            <a:r>
              <a:rPr lang="en-US" dirty="0" smtClean="0"/>
              <a:t>Vehicle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074863" y="1009650"/>
            <a:ext cx="4737100" cy="3552825"/>
          </a:xfrm>
        </p:spPr>
      </p:pic>
    </p:spTree>
    <p:extLst>
      <p:ext uri="{BB962C8B-B14F-4D97-AF65-F5344CB8AC3E}">
        <p14:creationId xmlns:p14="http://schemas.microsoft.com/office/powerpoint/2010/main" val="120552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639869"/>
            <a:ext cx="8205304" cy="545741"/>
          </a:xfrm>
        </p:spPr>
        <p:txBody>
          <a:bodyPr/>
          <a:lstStyle/>
          <a:p>
            <a:r>
              <a:rPr lang="en-US" dirty="0" err="1" smtClean="0"/>
              <a:t>RaspberryPi</a:t>
            </a:r>
            <a:r>
              <a:rPr lang="en-US" dirty="0" smtClean="0"/>
              <a:t>, Wide Angle Camera, Servo Driver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3" t="14954" b="23562"/>
          <a:stretch/>
        </p:blipFill>
        <p:spPr>
          <a:xfrm rot="5400000">
            <a:off x="2910879" y="796857"/>
            <a:ext cx="3057124" cy="4293928"/>
          </a:xfrm>
        </p:spPr>
      </p:pic>
    </p:spTree>
    <p:extLst>
      <p:ext uri="{BB962C8B-B14F-4D97-AF65-F5344CB8AC3E}">
        <p14:creationId xmlns:p14="http://schemas.microsoft.com/office/powerpoint/2010/main" val="165877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8" y="613700"/>
            <a:ext cx="8205304" cy="545741"/>
          </a:xfrm>
        </p:spPr>
        <p:txBody>
          <a:bodyPr/>
          <a:lstStyle/>
          <a:p>
            <a:r>
              <a:rPr lang="en-US" dirty="0" smtClean="0"/>
              <a:t>Hall effect sensors and magnets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8" t="34828" r="22882" b="31245"/>
          <a:stretch/>
        </p:blipFill>
        <p:spPr>
          <a:xfrm rot="10800000">
            <a:off x="1966404" y="1745671"/>
            <a:ext cx="4946074" cy="2313489"/>
          </a:xfrm>
        </p:spPr>
      </p:pic>
    </p:spTree>
    <p:extLst>
      <p:ext uri="{BB962C8B-B14F-4D97-AF65-F5344CB8AC3E}">
        <p14:creationId xmlns:p14="http://schemas.microsoft.com/office/powerpoint/2010/main" val="126813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760" y="673459"/>
            <a:ext cx="8205304" cy="545741"/>
          </a:xfrm>
        </p:spPr>
        <p:txBody>
          <a:bodyPr/>
          <a:lstStyle/>
          <a:p>
            <a:r>
              <a:rPr lang="en-US" dirty="0" smtClean="0"/>
              <a:t>Gyro + Accelerometer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3" r="33412" b="57372"/>
          <a:stretch/>
        </p:blipFill>
        <p:spPr>
          <a:xfrm rot="10800000">
            <a:off x="2475950" y="1219200"/>
            <a:ext cx="3934923" cy="3258606"/>
          </a:xfrm>
        </p:spPr>
      </p:pic>
    </p:spTree>
    <p:extLst>
      <p:ext uri="{BB962C8B-B14F-4D97-AF65-F5344CB8AC3E}">
        <p14:creationId xmlns:p14="http://schemas.microsoft.com/office/powerpoint/2010/main" val="32656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613699"/>
            <a:ext cx="8205304" cy="545741"/>
          </a:xfrm>
        </p:spPr>
        <p:txBody>
          <a:bodyPr/>
          <a:lstStyle/>
          <a:p>
            <a:r>
              <a:rPr lang="en-US" dirty="0" smtClean="0"/>
              <a:t>IR Sensor  + Analog Converter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8" t="33065" r="22262" b="18320"/>
          <a:stretch/>
        </p:blipFill>
        <p:spPr>
          <a:xfrm>
            <a:off x="2262737" y="1771843"/>
            <a:ext cx="2607733" cy="1727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96" t="34581" r="32254" b="20645"/>
          <a:stretch/>
        </p:blipFill>
        <p:spPr>
          <a:xfrm rot="10800000">
            <a:off x="4870470" y="1771843"/>
            <a:ext cx="2085707" cy="172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3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592" y="463591"/>
            <a:ext cx="8205304" cy="545741"/>
          </a:xfrm>
        </p:spPr>
        <p:txBody>
          <a:bodyPr/>
          <a:lstStyle/>
          <a:p>
            <a:r>
              <a:rPr lang="en-US" smtClean="0"/>
              <a:t>Speakers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6" t="25469" r="14109" b="9018"/>
          <a:stretch/>
        </p:blipFill>
        <p:spPr>
          <a:xfrm rot="10800000">
            <a:off x="2784762" y="1009332"/>
            <a:ext cx="4239492" cy="3005210"/>
          </a:xfrm>
        </p:spPr>
      </p:pic>
    </p:spTree>
    <p:extLst>
      <p:ext uri="{BB962C8B-B14F-4D97-AF65-F5344CB8AC3E}">
        <p14:creationId xmlns:p14="http://schemas.microsoft.com/office/powerpoint/2010/main" val="115281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744" y="298383"/>
            <a:ext cx="5022031" cy="4436409"/>
          </a:xfrm>
        </p:spPr>
      </p:pic>
      <p:sp>
        <p:nvSpPr>
          <p:cNvPr id="7" name="Rectangle 6"/>
          <p:cNvSpPr/>
          <p:nvPr/>
        </p:nvSpPr>
        <p:spPr>
          <a:xfrm>
            <a:off x="7459579" y="0"/>
            <a:ext cx="1684421" cy="596766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50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353" y="489506"/>
            <a:ext cx="8205304" cy="545741"/>
          </a:xfrm>
        </p:spPr>
        <p:txBody>
          <a:bodyPr/>
          <a:lstStyle/>
          <a:p>
            <a:r>
              <a:rPr lang="en-US" dirty="0" smtClean="0"/>
              <a:t>Breadboard and wires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7" r="14753"/>
          <a:stretch/>
        </p:blipFill>
        <p:spPr>
          <a:xfrm rot="10800000">
            <a:off x="4963569" y="1452458"/>
            <a:ext cx="2517885" cy="266461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42" b="22000"/>
          <a:stretch/>
        </p:blipFill>
        <p:spPr>
          <a:xfrm rot="10800000">
            <a:off x="1258635" y="2078185"/>
            <a:ext cx="3704936" cy="141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66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5390380" y="1233290"/>
            <a:ext cx="3205701" cy="36920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5932" y="529785"/>
            <a:ext cx="1664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Innovate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05931" y="1233290"/>
            <a:ext cx="809014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Implement Object detection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CI/CD for training and implementing models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Optimize </a:t>
            </a:r>
            <a:r>
              <a:rPr lang="en-US" sz="2000" dirty="0" smtClean="0">
                <a:solidFill>
                  <a:schemeClr val="bg1"/>
                </a:solidFill>
              </a:rPr>
              <a:t>training for large datasets</a:t>
            </a:r>
            <a:endParaRPr lang="en-US" sz="2000" dirty="0">
              <a:solidFill>
                <a:schemeClr val="bg1"/>
              </a:solidFill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Implement </a:t>
            </a:r>
            <a:r>
              <a:rPr lang="en-US" sz="2000" dirty="0">
                <a:solidFill>
                  <a:schemeClr val="bg1"/>
                </a:solidFill>
              </a:rPr>
              <a:t>simulator to supplement track time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Incorporate sensors to provide more training data</a:t>
            </a:r>
          </a:p>
        </p:txBody>
      </p:sp>
    </p:spTree>
    <p:extLst>
      <p:ext uri="{BB962C8B-B14F-4D97-AF65-F5344CB8AC3E}">
        <p14:creationId xmlns:p14="http://schemas.microsoft.com/office/powerpoint/2010/main" val="8217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5390380" y="1233290"/>
            <a:ext cx="3205701" cy="36920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5932" y="529785"/>
            <a:ext cx="27606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Final Thoughts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05931" y="1233290"/>
            <a:ext cx="834035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Friendly competition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Please don’t hack other teams vehicles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Please be mindful of other cars/people on the track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Respect a safe driving distance while training to avoid spoiling data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Password </a:t>
            </a:r>
            <a:r>
              <a:rPr lang="en-US" sz="2000" dirty="0">
                <a:solidFill>
                  <a:schemeClr val="bg1"/>
                </a:solidFill>
              </a:rPr>
              <a:t>is </a:t>
            </a:r>
            <a:r>
              <a:rPr lang="en-US" sz="2000" dirty="0" err="1">
                <a:solidFill>
                  <a:schemeClr val="bg1"/>
                </a:solidFill>
              </a:rPr>
              <a:t>asdfasdf</a:t>
            </a: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Limited battery capacity (ABC) Always Be </a:t>
            </a:r>
            <a:r>
              <a:rPr lang="en-US" sz="2000" dirty="0" smtClean="0">
                <a:solidFill>
                  <a:schemeClr val="bg1"/>
                </a:solidFill>
              </a:rPr>
              <a:t>Charging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err="1" smtClean="0">
                <a:solidFill>
                  <a:schemeClr val="bg1"/>
                </a:solidFill>
              </a:rPr>
              <a:t>Github</a:t>
            </a:r>
            <a:r>
              <a:rPr lang="en-US" sz="2000" dirty="0">
                <a:solidFill>
                  <a:schemeClr val="bg1"/>
                </a:solidFill>
              </a:rPr>
              <a:t> repo </a:t>
            </a:r>
            <a:r>
              <a:rPr lang="en-US" sz="2000" dirty="0">
                <a:solidFill>
                  <a:schemeClr val="bg1"/>
                </a:solidFill>
                <a:hlinkClick r:id="rId3"/>
              </a:rPr>
              <a:t>https://</a:t>
            </a:r>
            <a:r>
              <a:rPr lang="en-US" sz="2000" dirty="0" smtClean="0">
                <a:solidFill>
                  <a:schemeClr val="bg1"/>
                </a:solidFill>
                <a:hlinkClick r:id="rId3"/>
              </a:rPr>
              <a:t>github.com/aws-samples/robocarrally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45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592" y="463591"/>
            <a:ext cx="8205304" cy="545741"/>
          </a:xfrm>
        </p:spPr>
        <p:txBody>
          <a:bodyPr/>
          <a:lstStyle/>
          <a:p>
            <a:r>
              <a:rPr lang="en-US" dirty="0" smtClean="0"/>
              <a:t>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592" y="1092460"/>
            <a:ext cx="8205304" cy="3553926"/>
          </a:xfrm>
        </p:spPr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repo </a:t>
            </a:r>
            <a:r>
              <a:rPr lang="en-US" dirty="0">
                <a:hlinkClick r:id="rId2"/>
              </a:rPr>
              <a:t>https://github.com/aws-samples/robocarrally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7594" y="1751013"/>
            <a:ext cx="7231299" cy="36920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hlinkClick r:id="rId3"/>
              </a:rPr>
              <a:t>http://bit.ly/RobocarRallyBlog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hlinkClick r:id="rId4"/>
              </a:rPr>
              <a:t>http://bit.ly/RobocarRallyTwitch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bit.ly/RobocarRallyRepo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bit.ly/RoboCarRallyTips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Join </a:t>
            </a:r>
            <a:r>
              <a:rPr lang="en-US" dirty="0"/>
              <a:t>the slack channel </a:t>
            </a:r>
            <a:r>
              <a:rPr lang="en-US" dirty="0" err="1"/>
              <a:t>donkeycar.slack.com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12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5390380" y="1233290"/>
            <a:ext cx="3205701" cy="36920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5932" y="529785"/>
            <a:ext cx="20217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Homework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963279" y="1917267"/>
            <a:ext cx="7231299" cy="36920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hlinkClick r:id="rId3"/>
              </a:rPr>
              <a:t>http://bit.ly/RobocarRallyBlog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hlinkClick r:id="rId4"/>
              </a:rPr>
              <a:t>http://bit.ly/RobocarRallyTwitch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bit.ly/RobocarRallyRepo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bit.ly/RoboCarRallyTips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Join </a:t>
            </a:r>
            <a:r>
              <a:rPr lang="en-US" dirty="0"/>
              <a:t>the slack channel </a:t>
            </a:r>
            <a:r>
              <a:rPr lang="en-US" dirty="0" err="1"/>
              <a:t>donkeycar.slack.com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79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592" y="463591"/>
            <a:ext cx="8205304" cy="545741"/>
          </a:xfrm>
        </p:spPr>
        <p:txBody>
          <a:bodyPr/>
          <a:lstStyle/>
          <a:p>
            <a:r>
              <a:rPr lang="en-US" dirty="0" smtClean="0"/>
              <a:t>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aws cli to copy this dataset to create your first model</a:t>
            </a:r>
            <a:endParaRPr lang="en-US" dirty="0"/>
          </a:p>
          <a:p>
            <a:r>
              <a:rPr lang="en-US" sz="1800" dirty="0"/>
              <a:t>a</a:t>
            </a:r>
            <a:r>
              <a:rPr lang="en-US" sz="1800" dirty="0" smtClean="0"/>
              <a:t>ws s3 </a:t>
            </a:r>
            <a:r>
              <a:rPr lang="en-US" sz="1800" dirty="0" err="1" smtClean="0"/>
              <a:t>cp</a:t>
            </a:r>
            <a:r>
              <a:rPr lang="en-US" sz="1800" dirty="0" smtClean="0"/>
              <a:t> s3://</a:t>
            </a:r>
            <a:r>
              <a:rPr lang="en-US" sz="1800" dirty="0" err="1" smtClean="0"/>
              <a:t>www.autonomousvehiclesonaws.com</a:t>
            </a:r>
            <a:r>
              <a:rPr lang="en-US" sz="1800" dirty="0" smtClean="0"/>
              <a:t>/</a:t>
            </a:r>
            <a:r>
              <a:rPr lang="en-US" sz="1800" dirty="0" err="1" smtClean="0"/>
              <a:t>trainingdata</a:t>
            </a:r>
            <a:r>
              <a:rPr lang="en-US" sz="1800" dirty="0" smtClean="0"/>
              <a:t>/</a:t>
            </a:r>
            <a:r>
              <a:rPr lang="en-US" sz="1800" dirty="0" err="1" smtClean="0"/>
              <a:t>RoboCarRally</a:t>
            </a:r>
            <a:r>
              <a:rPr lang="en-US" sz="1800" dirty="0" smtClean="0"/>
              <a:t>/ . </a:t>
            </a:r>
            <a:r>
              <a:rPr lang="mr-IN" sz="1800" dirty="0" smtClean="0"/>
              <a:t>–</a:t>
            </a:r>
            <a:r>
              <a:rPr lang="en-US" sz="1800" dirty="0" smtClean="0"/>
              <a:t>recursive</a:t>
            </a:r>
            <a:endParaRPr lang="en-US" dirty="0"/>
          </a:p>
          <a:p>
            <a:r>
              <a:rPr lang="en-US" dirty="0" smtClean="0"/>
              <a:t>OR</a:t>
            </a:r>
          </a:p>
          <a:p>
            <a:r>
              <a:rPr lang="en-US" dirty="0"/>
              <a:t>https://s3.amazonaws.com/</a:t>
            </a:r>
            <a:r>
              <a:rPr lang="en-US" dirty="0" err="1"/>
              <a:t>www.autonomousvehiclesonaws.com</a:t>
            </a:r>
            <a:r>
              <a:rPr lang="en-US" dirty="0"/>
              <a:t>/</a:t>
            </a:r>
            <a:r>
              <a:rPr lang="en-US" dirty="0" err="1"/>
              <a:t>robocartraining.zip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04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23268" y="498323"/>
            <a:ext cx="84960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Related Session: Deep </a:t>
            </a:r>
            <a:r>
              <a:rPr lang="en-US" sz="2400" b="1" dirty="0">
                <a:solidFill>
                  <a:schemeClr val="bg1"/>
                </a:solidFill>
              </a:rPr>
              <a:t>Learning for Autonomous Driving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3268" y="3387777"/>
            <a:ext cx="28478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Session </a:t>
            </a:r>
            <a:r>
              <a:rPr lang="en-US" b="1" dirty="0" smtClean="0">
                <a:solidFill>
                  <a:schemeClr val="bg1"/>
                </a:solidFill>
              </a:rPr>
              <a:t>MCL315</a:t>
            </a:r>
            <a:r>
              <a:rPr lang="en-US" dirty="0" smtClean="0">
                <a:solidFill>
                  <a:schemeClr val="bg1"/>
                </a:solidFill>
              </a:rPr>
              <a:t>,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Wednesday November 29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Aria Hotel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3268" y="1171786"/>
            <a:ext cx="494321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Reinforcement learning is emerging as a powerful tool for autonomous driving, enabling complex maneuvers in a wide range of traffic situations. This session will demonstrate how to build a reinforcement learning engine for autonomous vehicles on AWS, showing how it receives environmental input from object detection and produces outputs for controlling the vehicle’s steering, acceleration and braking.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981" y="2479836"/>
            <a:ext cx="2706340" cy="1815882"/>
          </a:xfrm>
          <a:prstGeom prst="rect">
            <a:avLst/>
          </a:prstGeom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157" y="1156796"/>
            <a:ext cx="1740947" cy="1096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41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5390380" y="1233290"/>
            <a:ext cx="3205701" cy="36920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305423" y="1302376"/>
            <a:ext cx="8205304" cy="3553926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Amazon Ember" charset="0"/>
                <a:ea typeface="Amazon Ember" charset="0"/>
                <a:cs typeface="Amazon Ember" charset="0"/>
              </a:rPr>
              <a:t>Hackathon Agenda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Amazon Ember" charset="0"/>
                <a:ea typeface="Amazon Ember" charset="0"/>
                <a:cs typeface="Amazon Ember" charset="0"/>
              </a:rPr>
              <a:t> Teams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Amazon Ember" charset="0"/>
                <a:ea typeface="Amazon Ember" charset="0"/>
                <a:cs typeface="Amazon Ember" charset="0"/>
              </a:rPr>
              <a:t>Race Tracks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Amazon Ember" charset="0"/>
                <a:ea typeface="Amazon Ember" charset="0"/>
                <a:cs typeface="Amazon Ember" charset="0"/>
              </a:rPr>
              <a:t>Race Rules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Amazon Ember" charset="0"/>
                <a:ea typeface="Amazon Ember" charset="0"/>
                <a:cs typeface="Amazon Ember" charset="0"/>
              </a:rPr>
              <a:t>Homework</a:t>
            </a:r>
          </a:p>
          <a:p>
            <a:pPr marL="342900" indent="-342900">
              <a:buFont typeface="Arial" charset="0"/>
              <a:buChar char="•"/>
            </a:pPr>
            <a:endParaRPr lang="en-US" dirty="0"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5932" y="529785"/>
            <a:ext cx="17828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Overview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79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5390380" y="1233290"/>
            <a:ext cx="3205701" cy="36920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Content Placeholder 1"/>
          <p:cNvSpPr txBox="1">
            <a:spLocks/>
          </p:cNvSpPr>
          <p:nvPr/>
        </p:nvSpPr>
        <p:spPr>
          <a:xfrm>
            <a:off x="340592" y="1190397"/>
            <a:ext cx="8493307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smtClean="0">
                <a:latin typeface="Amazon Ember" charset="0"/>
                <a:ea typeface="Amazon Ember" charset="0"/>
                <a:cs typeface="Amazon Ember" charset="0"/>
              </a:rPr>
              <a:t>TWO DAY HACKATHON</a:t>
            </a:r>
          </a:p>
          <a:p>
            <a:r>
              <a:rPr lang="en-US" sz="2800" dirty="0" smtClean="0">
                <a:latin typeface="Amazon Ember" charset="0"/>
                <a:ea typeface="Amazon Ember" charset="0"/>
                <a:cs typeface="Amazon Ember" charset="0"/>
              </a:rPr>
              <a:t>Sunday and Monday 7am </a:t>
            </a:r>
            <a:r>
              <a:rPr lang="mr-IN" sz="2800" dirty="0" smtClean="0">
                <a:latin typeface="Amazon Ember" charset="0"/>
                <a:ea typeface="Amazon Ember" charset="0"/>
                <a:cs typeface="Amazon Ember" charset="0"/>
              </a:rPr>
              <a:t>–</a:t>
            </a:r>
            <a:r>
              <a:rPr lang="en-US" sz="2800" dirty="0" smtClean="0">
                <a:latin typeface="Amazon Ember" charset="0"/>
                <a:ea typeface="Amazon Ember" charset="0"/>
                <a:cs typeface="Amazon Ember" charset="0"/>
              </a:rPr>
              <a:t> 12am</a:t>
            </a:r>
          </a:p>
          <a:p>
            <a:endParaRPr lang="en-US" sz="2800" dirty="0" smtClean="0">
              <a:latin typeface="Amazon Ember" charset="0"/>
              <a:ea typeface="Amazon Ember" charset="0"/>
              <a:cs typeface="Amazon Ember" charset="0"/>
            </a:endParaRPr>
          </a:p>
          <a:p>
            <a:r>
              <a:rPr lang="en-US" sz="2800" dirty="0" smtClean="0">
                <a:latin typeface="Amazon Ember" charset="0"/>
                <a:ea typeface="Amazon Ember" charset="0"/>
                <a:cs typeface="Amazon Ember" charset="0"/>
              </a:rPr>
              <a:t>See you at 7am tomorrow!</a:t>
            </a:r>
          </a:p>
          <a:p>
            <a:endParaRPr lang="en-US" sz="2800" dirty="0">
              <a:latin typeface="Amazon Ember" charset="0"/>
              <a:ea typeface="Amazon Ember" charset="0"/>
              <a:cs typeface="Amazon Emb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5932" y="1087703"/>
            <a:ext cx="4208169" cy="545741"/>
          </a:xfrm>
        </p:spPr>
        <p:txBody>
          <a:bodyPr/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Sunday	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05932" y="1729697"/>
            <a:ext cx="4072997" cy="3692098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Autonomous Car Overview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AWS Integration Overview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Real World Applications</a:t>
            </a:r>
          </a:p>
          <a:p>
            <a:pPr marL="1085850" lvl="1" indent="-342900">
              <a:buFont typeface="Arial" charset="0"/>
              <a:buChar char="•"/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390380" y="1233290"/>
            <a:ext cx="3205701" cy="36920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4578929" y="1087703"/>
            <a:ext cx="4208169" cy="545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baseline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Monday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5932" y="529785"/>
            <a:ext cx="15039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Agenda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714101" y="1729697"/>
            <a:ext cx="4445801" cy="36920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7am day begins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Hacking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12pm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Autonomy and the Cloud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Hacking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8pm 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Duckietown</a:t>
            </a: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9pm exhibition races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10pm race begins!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76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5390380" y="1233290"/>
            <a:ext cx="3205701" cy="36920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5932" y="529785"/>
            <a:ext cx="12978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Teams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Talk to your team mates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Understand the skills you have and/or need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Swap with other team if needed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Create a strategy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Find a COOL team name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5932" y="1087703"/>
            <a:ext cx="4208169" cy="545741"/>
          </a:xfrm>
        </p:spPr>
        <p:txBody>
          <a:bodyPr/>
          <a:lstStyle/>
          <a:p>
            <a:r>
              <a:rPr lang="en-US" dirty="0" smtClean="0">
                <a:latin typeface="Amazon Ember" charset="0"/>
                <a:ea typeface="Amazon Ember" charset="0"/>
                <a:cs typeface="Amazon Ember" charset="0"/>
              </a:rPr>
              <a:t>Track A	</a:t>
            </a:r>
            <a:endParaRPr lang="en-US" dirty="0"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05932" y="1729697"/>
            <a:ext cx="4072997" cy="3692098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Amazon Ember" charset="0"/>
                <a:ea typeface="Amazon Ember" charset="0"/>
                <a:cs typeface="Amazon Ember" charset="0"/>
              </a:rPr>
              <a:t>Use AWS provided </a:t>
            </a:r>
            <a:r>
              <a:rPr lang="en-US" dirty="0">
                <a:latin typeface="Amazon Ember" charset="0"/>
                <a:ea typeface="Amazon Ember" charset="0"/>
                <a:cs typeface="Amazon Ember" charset="0"/>
              </a:rPr>
              <a:t>c</a:t>
            </a:r>
            <a:r>
              <a:rPr lang="en-US" dirty="0" smtClean="0">
                <a:latin typeface="Amazon Ember" charset="0"/>
                <a:ea typeface="Amazon Ember" charset="0"/>
                <a:cs typeface="Amazon Ember" charset="0"/>
              </a:rPr>
              <a:t>ars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Amazon Ember" charset="0"/>
                <a:ea typeface="Amazon Ember" charset="0"/>
                <a:cs typeface="Amazon Ember" charset="0"/>
              </a:rPr>
              <a:t>Timed laps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Amazon Ember" charset="0"/>
                <a:ea typeface="Amazon Ember" charset="0"/>
                <a:cs typeface="Amazon Ember" charset="0"/>
              </a:rPr>
              <a:t>Actual race track on Monday night at 10pm</a:t>
            </a:r>
            <a:endParaRPr lang="en-US" dirty="0">
              <a:latin typeface="Amazon Ember" charset="0"/>
              <a:ea typeface="Amazon Ember" charset="0"/>
              <a:cs typeface="Amazon Ember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390380" y="1233290"/>
            <a:ext cx="3205701" cy="36920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dirty="0" smtClean="0">
              <a:latin typeface="Amazon Ember" charset="0"/>
              <a:ea typeface="Amazon Ember" charset="0"/>
              <a:cs typeface="Amazon Ember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>
              <a:latin typeface="Amazon Ember" charset="0"/>
              <a:ea typeface="Amazon Ember" charset="0"/>
              <a:cs typeface="Amazon Ember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4578929" y="1087703"/>
            <a:ext cx="4208169" cy="545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baseline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>
                <a:latin typeface="Amazon Ember" charset="0"/>
                <a:ea typeface="Amazon Ember" charset="0"/>
                <a:cs typeface="Amazon Ember" charset="0"/>
              </a:rPr>
              <a:t>Track B</a:t>
            </a:r>
            <a:endParaRPr lang="en-US" dirty="0"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8929" y="1729697"/>
            <a:ext cx="4445801" cy="36920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Amazon Ember" charset="0"/>
                <a:ea typeface="Amazon Ember" charset="0"/>
                <a:cs typeface="Amazon Ember" charset="0"/>
              </a:rPr>
              <a:t>Use your own car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Amazon Ember" charset="0"/>
                <a:ea typeface="Amazon Ember" charset="0"/>
                <a:cs typeface="Amazon Ember" charset="0"/>
              </a:rPr>
              <a:t>Anything goes</a:t>
            </a:r>
            <a:r>
              <a:rPr lang="mr-IN" dirty="0" smtClean="0">
                <a:latin typeface="Amazon Ember" charset="0"/>
                <a:ea typeface="Amazon Ember" charset="0"/>
                <a:cs typeface="Amazon Ember" charset="0"/>
              </a:rPr>
              <a:t>…</a:t>
            </a:r>
            <a:r>
              <a:rPr lang="en-US" dirty="0" smtClean="0">
                <a:latin typeface="Amazon Ember" charset="0"/>
                <a:ea typeface="Amazon Ember" charset="0"/>
                <a:cs typeface="Amazon Ember" charset="0"/>
              </a:rPr>
              <a:t> within reason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Amazon Ember" charset="0"/>
                <a:ea typeface="Amazon Ember" charset="0"/>
                <a:cs typeface="Amazon Ember" charset="0"/>
              </a:rPr>
              <a:t>Exhibition race at 9pm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5932" y="529785"/>
            <a:ext cx="21627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Race Tracks</a:t>
            </a:r>
            <a:endParaRPr lang="en-US" sz="2800" b="1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1475" y="3997879"/>
            <a:ext cx="87110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Please share the tracks: limit driving to 5 minutes at a time</a:t>
            </a:r>
            <a:endParaRPr lang="en-US" sz="2400" b="1" dirty="0">
              <a:solidFill>
                <a:schemeClr val="bg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16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5390380" y="1233290"/>
            <a:ext cx="3205701" cy="36920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5932" y="529785"/>
            <a:ext cx="21242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Race Rules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0777" y="1502453"/>
            <a:ext cx="8205304" cy="3553926"/>
          </a:xfrm>
        </p:spPr>
        <p:txBody>
          <a:bodyPr/>
          <a:lstStyle/>
          <a:p>
            <a:r>
              <a:rPr lang="en-US" dirty="0"/>
              <a:t>Requirements</a:t>
            </a:r>
          </a:p>
          <a:p>
            <a:pPr lvl="1"/>
            <a:r>
              <a:rPr lang="en-US" dirty="0" smtClean="0"/>
              <a:t>Collect </a:t>
            </a:r>
            <a:r>
              <a:rPr lang="en-US" dirty="0"/>
              <a:t>and display real-time telemetry</a:t>
            </a:r>
          </a:p>
          <a:p>
            <a:pPr lvl="1"/>
            <a:r>
              <a:rPr lang="en-US" dirty="0"/>
              <a:t>Stream video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06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571168"/>
            <a:ext cx="8205304" cy="545741"/>
          </a:xfrm>
        </p:spPr>
        <p:txBody>
          <a:bodyPr/>
          <a:lstStyle/>
          <a:p>
            <a:r>
              <a:rPr lang="en-US" dirty="0" smtClean="0"/>
              <a:t>Building your </a:t>
            </a:r>
            <a:r>
              <a:rPr lang="en-US" dirty="0" err="1" smtClean="0"/>
              <a:t>RoboCar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789" y="1116909"/>
            <a:ext cx="8205304" cy="3553926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Assemble the vehicle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Calibrate the DonkeyCar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Create an AWS Deep Learning AMI</a:t>
            </a:r>
          </a:p>
          <a:p>
            <a:pPr lvl="1"/>
            <a:r>
              <a:rPr lang="en-US" dirty="0" smtClean="0"/>
              <a:t>Use your own AWS account, we provide $100 in credits</a:t>
            </a:r>
          </a:p>
          <a:p>
            <a:pPr lvl="1"/>
            <a:r>
              <a:rPr lang="en-US" dirty="0" smtClean="0"/>
              <a:t>Install Donkey Software on AMI</a:t>
            </a:r>
            <a:endParaRPr lang="en-US" dirty="0">
              <a:hlinkClick r:id="rId2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hlinkClick r:id="rId2"/>
              </a:rPr>
              <a:t>https://aws.amazon.com/blogs/ai/build-an-autonomous-vehicle-on-aws-and-race-it-at-the-reinvent-robocar-rally/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9153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invent-deck-dark_as">
  <a:themeElements>
    <a:clrScheme name="Custom 2">
      <a:dk1>
        <a:srgbClr val="474746"/>
      </a:dk1>
      <a:lt1>
        <a:sysClr val="window" lastClr="FFFFFF"/>
      </a:lt1>
      <a:dk2>
        <a:srgbClr val="6D6E6D"/>
      </a:dk2>
      <a:lt2>
        <a:srgbClr val="F8F8F8"/>
      </a:lt2>
      <a:accent1>
        <a:srgbClr val="FCB64C"/>
      </a:accent1>
      <a:accent2>
        <a:srgbClr val="F7A028"/>
      </a:accent2>
      <a:accent3>
        <a:srgbClr val="49A8F2"/>
      </a:accent3>
      <a:accent4>
        <a:srgbClr val="7BC233"/>
      </a:accent4>
      <a:accent5>
        <a:srgbClr val="FDD645"/>
      </a:accent5>
      <a:accent6>
        <a:srgbClr val="999A98"/>
      </a:accent6>
      <a:hlink>
        <a:srgbClr val="686CEA"/>
      </a:hlink>
      <a:folHlink>
        <a:srgbClr val="9F52C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018691C4-CDFB-994B-9547-AF0263AB1C97}" vid="{78159693-4BF6-1D43-952A-4AAF3B3E187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597C89A-FD0C-431E-81F6-90225B937683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Presentation1</Template>
  <TotalTime>27080</TotalTime>
  <Words>564</Words>
  <Application>Microsoft Macintosh PowerPoint</Application>
  <PresentationFormat>On-screen Show (16:9)</PresentationFormat>
  <Paragraphs>155</Paragraphs>
  <Slides>26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Amazon Ember</vt:lpstr>
      <vt:lpstr>Amazon Ember Light</vt:lpstr>
      <vt:lpstr>Calibri</vt:lpstr>
      <vt:lpstr>Lucida Console</vt:lpstr>
      <vt:lpstr>Roboto Condensed Light</vt:lpstr>
      <vt:lpstr>Arial</vt:lpstr>
      <vt:lpstr>reinvent-deck-dark_as</vt:lpstr>
      <vt:lpstr>PowerPoint Presentation</vt:lpstr>
      <vt:lpstr>PowerPoint Presentation</vt:lpstr>
      <vt:lpstr>PowerPoint Presentation</vt:lpstr>
      <vt:lpstr>PowerPoint Presentation</vt:lpstr>
      <vt:lpstr>Sunday </vt:lpstr>
      <vt:lpstr>PowerPoint Presentation</vt:lpstr>
      <vt:lpstr>Track A </vt:lpstr>
      <vt:lpstr>PowerPoint Presentation</vt:lpstr>
      <vt:lpstr>Building your RoboCar</vt:lpstr>
      <vt:lpstr>Driving your RoboCar </vt:lpstr>
      <vt:lpstr>Connecting to your RoboCar</vt:lpstr>
      <vt:lpstr>Training your RoboCar</vt:lpstr>
      <vt:lpstr>Components</vt:lpstr>
      <vt:lpstr>Vehicle</vt:lpstr>
      <vt:lpstr>RaspberryPi, Wide Angle Camera, Servo Driver</vt:lpstr>
      <vt:lpstr>Hall effect sensors and magnets</vt:lpstr>
      <vt:lpstr>Gyro + Accelerometer</vt:lpstr>
      <vt:lpstr>IR Sensor  + Analog Converter</vt:lpstr>
      <vt:lpstr>Speakers</vt:lpstr>
      <vt:lpstr>Breadboard and wires</vt:lpstr>
      <vt:lpstr>PowerPoint Presentation</vt:lpstr>
      <vt:lpstr>PowerPoint Presentation</vt:lpstr>
      <vt:lpstr>Information</vt:lpstr>
      <vt:lpstr>PowerPoint Presentation</vt:lpstr>
      <vt:lpstr>Dataset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Deck Guidelines</dc:title>
  <dc:creator>Microsoft Office User</dc:creator>
  <cp:lastModifiedBy>Justin De Castri</cp:lastModifiedBy>
  <cp:revision>500</cp:revision>
  <cp:lastPrinted>2017-10-13T19:45:21Z</cp:lastPrinted>
  <dcterms:created xsi:type="dcterms:W3CDTF">2016-10-03T20:21:09Z</dcterms:created>
  <dcterms:modified xsi:type="dcterms:W3CDTF">2017-11-27T05:44:29Z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